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20" r:id="rId3"/>
    <p:sldId id="321" r:id="rId4"/>
    <p:sldId id="334" r:id="rId5"/>
    <p:sldId id="322" r:id="rId6"/>
    <p:sldId id="325" r:id="rId7"/>
    <p:sldId id="337" r:id="rId8"/>
    <p:sldId id="342" r:id="rId9"/>
    <p:sldId id="338" r:id="rId10"/>
    <p:sldId id="339" r:id="rId11"/>
    <p:sldId id="326" r:id="rId12"/>
    <p:sldId id="341" r:id="rId13"/>
    <p:sldId id="303" r:id="rId14"/>
    <p:sldId id="305" r:id="rId15"/>
    <p:sldId id="306" r:id="rId16"/>
    <p:sldId id="307" r:id="rId17"/>
    <p:sldId id="329" r:id="rId18"/>
    <p:sldId id="318" r:id="rId19"/>
    <p:sldId id="304" r:id="rId20"/>
    <p:sldId id="317" r:id="rId21"/>
    <p:sldId id="301" r:id="rId22"/>
    <p:sldId id="308" r:id="rId23"/>
    <p:sldId id="309" r:id="rId24"/>
    <p:sldId id="353" r:id="rId25"/>
    <p:sldId id="310" r:id="rId26"/>
    <p:sldId id="315" r:id="rId27"/>
    <p:sldId id="319" r:id="rId28"/>
    <p:sldId id="311" r:id="rId29"/>
    <p:sldId id="313" r:id="rId30"/>
    <p:sldId id="314" r:id="rId31"/>
    <p:sldId id="324" r:id="rId32"/>
    <p:sldId id="343" r:id="rId33"/>
    <p:sldId id="352" r:id="rId34"/>
    <p:sldId id="345" r:id="rId35"/>
    <p:sldId id="346" r:id="rId36"/>
    <p:sldId id="347" r:id="rId37"/>
    <p:sldId id="348" r:id="rId38"/>
    <p:sldId id="349" r:id="rId39"/>
    <p:sldId id="350" r:id="rId40"/>
    <p:sldId id="316" r:id="rId41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0E6"/>
    <a:srgbClr val="C9CACA"/>
    <a:srgbClr val="231815"/>
    <a:srgbClr val="004098"/>
    <a:srgbClr val="FFF200"/>
    <a:srgbClr val="FFF2FF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7" autoAdjust="0"/>
    <p:restoredTop sz="93149" autoAdjust="0"/>
  </p:normalViewPr>
  <p:slideViewPr>
    <p:cSldViewPr snapToGrid="0" showGuides="1">
      <p:cViewPr varScale="1">
        <p:scale>
          <a:sx n="109" d="100"/>
          <a:sy n="109" d="100"/>
        </p:scale>
        <p:origin x="-1408" y="-10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C244-B5D2-4230-8518-080B781FFE1F}" type="datetimeFigureOut">
              <a:rPr kumimoji="1" lang="ja-JP" altLang="en-US" smtClean="0"/>
              <a:pPr/>
              <a:t>2014/01/26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5707-5465-47BD-B5E1-AFD15D4D9F4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8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5707-5465-47BD-B5E1-AFD15D4D9F47}" type="slidenum">
              <a:rPr kumimoji="1" lang="ja-JP" altLang="en-US" smtClean="0"/>
              <a:pPr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93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7145" y="-5524"/>
            <a:ext cx="9913145" cy="6863524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95473"/>
            <a:ext cx="9906000" cy="3625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982222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rgbClr val="00A0E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図 2" descr="logo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10" y="5122604"/>
            <a:ext cx="2505398" cy="820608"/>
          </a:xfrm>
          <a:prstGeom prst="rect">
            <a:avLst/>
          </a:prstGeom>
        </p:spPr>
      </p:pic>
      <p:sp>
        <p:nvSpPr>
          <p:cNvPr id="11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rgbClr val="00A0E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343517"/>
            <a:ext cx="8915400" cy="78068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図 3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80684" y="2924317"/>
            <a:ext cx="8420100" cy="635000"/>
          </a:xfrm>
        </p:spPr>
        <p:txBody>
          <a:bodyPr wrap="none" lIns="36000" tIns="36000" rIns="36000" bIns="36000">
            <a:noAutofit/>
          </a:bodyPr>
          <a:lstStyle>
            <a:lvl1pPr algn="ctr">
              <a:defRPr sz="26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3"/>
          </p:nvPr>
        </p:nvSpPr>
        <p:spPr>
          <a:xfrm>
            <a:off x="1476257" y="3727209"/>
            <a:ext cx="6953486" cy="914400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49237" y="826086"/>
            <a:ext cx="9116496" cy="425039"/>
          </a:xfrm>
        </p:spPr>
        <p:txBody>
          <a:bodyPr/>
          <a:lstStyle>
            <a:lvl1pPr algn="l">
              <a:defRPr sz="22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マスタタイトルの書式設定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3"/>
          </p:nvPr>
        </p:nvSpPr>
        <p:spPr>
          <a:xfrm>
            <a:off x="692445" y="1617663"/>
            <a:ext cx="8521110" cy="914400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HGP創英角ｺﾞｼｯｸUB"/>
                <a:ea typeface="HGP創英角ｺﾞｼｯｸUB"/>
                <a:cs typeface="HGP創英角ｺﾞｼｯｸUB"/>
              </a:defRPr>
            </a:lvl1pPr>
            <a:lvl2pPr>
              <a:defRPr sz="1800">
                <a:latin typeface="HGP創英角ｺﾞｼｯｸUB"/>
                <a:ea typeface="HGP創英角ｺﾞｼｯｸUB"/>
                <a:cs typeface="HGP創英角ｺﾞｼｯｸUB"/>
              </a:defRPr>
            </a:lvl2pPr>
            <a:lvl3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3pPr>
            <a:lvl4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4pPr>
            <a:lvl5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07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68" y="91889"/>
            <a:ext cx="8627268" cy="360362"/>
          </a:xfrm>
        </p:spPr>
        <p:txBody>
          <a:bodyPr/>
          <a:lstStyle>
            <a:lvl1pPr algn="l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9858" y="235448"/>
            <a:ext cx="9666284" cy="360362"/>
          </a:xfrm>
        </p:spPr>
        <p:txBody>
          <a:bodyPr/>
          <a:lstStyle>
            <a:lvl1pPr algn="ctr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56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3230563"/>
            <a:ext cx="8420100" cy="396875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98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5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2959101"/>
            <a:ext cx="8420100" cy="39687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99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604964"/>
            <a:ext cx="8913681" cy="4524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A9B49C-3A30-4545-AEE3-5CCA608F5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4" r:id="rId4"/>
    <p:sldLayoutId id="2147483661" r:id="rId5"/>
    <p:sldLayoutId id="2147483663" r:id="rId6"/>
    <p:sldLayoutId id="2147483662" r:id="rId7"/>
    <p:sldLayoutId id="2147483659" r:id="rId8"/>
    <p:sldLayoutId id="2147483660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b="0" kern="1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3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Relationship Id="rId3" Type="http://schemas.openxmlformats.org/officeDocument/2006/relationships/image" Target="../media/image3.emf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>
          <a:xfrm>
            <a:off x="685221" y="3343839"/>
            <a:ext cx="8432776" cy="31984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2014.1.26a4</a:t>
            </a:r>
            <a:r>
              <a:rPr lang="ja-JP" altLang="en-US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　</a:t>
            </a:r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Tomoya Koyanagi</a:t>
            </a:r>
            <a:endParaRPr lang="ja-JP" altLang="en-US" sz="1200" b="1" i="0" baseline="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698955" y="1978617"/>
            <a:ext cx="8420100" cy="321423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400" baseline="0" dirty="0" smtClean="0">
                <a:solidFill>
                  <a:schemeClr val="bg1"/>
                </a:solidFill>
              </a:rPr>
              <a:t>Pickles Framework</a:t>
            </a:r>
            <a:endParaRPr lang="ja-JP" altLang="en-US" sz="1400" baseline="0" dirty="0">
              <a:solidFill>
                <a:schemeClr val="bg1"/>
              </a:solidFill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of “Pickles Framework”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ようするに、</a:t>
            </a:r>
            <a:r>
              <a:rPr lang="en-US" altLang="ja-JP" dirty="0" smtClean="0">
                <a:effectLst/>
              </a:rPr>
              <a:t/>
            </a:r>
            <a:br>
              <a:rPr lang="en-US" altLang="ja-JP" dirty="0" smtClean="0">
                <a:effectLst/>
              </a:rPr>
            </a:br>
            <a:r>
              <a:rPr lang="ja-JP" altLang="en-US" dirty="0" smtClean="0"/>
              <a:t>たくさんの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を制作するときに必要な、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めんどうくさい作業を代わりにやってくれます。</a:t>
            </a:r>
            <a:endParaRPr lang="ja-JP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616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実際に、触ってみましょう。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8894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Pickles Framework </a:t>
            </a:r>
            <a:r>
              <a:rPr kumimoji="1" lang="ja-JP" altLang="en-US" dirty="0" smtClean="0"/>
              <a:t>は、ローカルに立てたサーバーで簡単に動かせます。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51927" y="4642019"/>
            <a:ext cx="246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/>
              <a:t>XAMPP </a:t>
            </a:r>
            <a:r>
              <a:rPr kumimoji="1" lang="en-US" altLang="ja-JP" dirty="0" smtClean="0"/>
              <a:t>(on Windows)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9979" y="564194"/>
            <a:ext cx="4346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Windows 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なら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“XAMPP”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kumimoji="1" lang="en-US" altLang="ja-JP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MacOSX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なら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“MAMP”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がオススメです。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599706"/>
            <a:ext cx="3251200" cy="3251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14" y="1785261"/>
            <a:ext cx="2880090" cy="288009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115437" y="4642019"/>
            <a:ext cx="234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/>
              <a:t>MAMP </a:t>
            </a:r>
            <a:r>
              <a:rPr kumimoji="1" lang="en-US" altLang="ja-JP" dirty="0" smtClean="0"/>
              <a:t>(on </a:t>
            </a:r>
            <a:r>
              <a:rPr kumimoji="1" lang="en-US" altLang="ja-JP" dirty="0" err="1" smtClean="0"/>
              <a:t>MacOSX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17" y="811319"/>
            <a:ext cx="6421366" cy="5235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まずは、ソースコードをダウンロードします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7433" y="5936042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http://</a:t>
            </a:r>
            <a:r>
              <a:rPr kumimoji="1" lang="en-US" altLang="ja-JP" dirty="0" err="1" smtClean="0"/>
              <a:t>pickles.pxt.jp</a:t>
            </a:r>
            <a:r>
              <a:rPr kumimoji="1" lang="en-US" altLang="ja-JP" dirty="0" smtClean="0"/>
              <a:t>/download/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7370" y="564194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の公式サイトでお待ちしています。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814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ダウンロードした</a:t>
            </a:r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ファイルを解凍します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377" y="564194"/>
            <a:ext cx="4769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ただの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ZIP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ファイルです。お好きなアーカイブツールを使ってください。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90" y="1132589"/>
            <a:ext cx="7290420" cy="4580122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4578722" y="3029229"/>
            <a:ext cx="990308" cy="5359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51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ファイルをウェブサーバーにアップロードします。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8428" y="564194"/>
            <a:ext cx="3429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PHP5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が動作するサーバーなら、だいたい動きます。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7" y="1129596"/>
            <a:ext cx="7299946" cy="45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これだけで、セットアップは完了です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906" y="6595952"/>
            <a:ext cx="4288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</a:t>
            </a:r>
            <a:r>
              <a:rPr kumimoji="1" lang="ja-JP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サーバーの種類や設定によって、パーミッションの設定が必要になる場合があります。</a:t>
            </a:r>
            <a:endParaRPr kumimoji="1" lang="ja-JP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4" y="819945"/>
            <a:ext cx="7574864" cy="56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885770" y="254485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たった、これだけです。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94361" y="3313805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特殊なコマンドを覚える必要はありません。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データベース・サーバーを用意する必要もありません。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XAMPP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MAMP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を使って、あなたのパソコン上でも簡単に動かせます。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10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ウェブページを作ってみます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ja-JP" altLang="en-US" dirty="0" smtClean="0"/>
              <a:t>サイトマップを編集します</a:t>
            </a:r>
            <a:endParaRPr kumimoji="1" lang="en-US" altLang="ja-JP" dirty="0" smtClean="0"/>
          </a:p>
          <a:p>
            <a:pPr>
              <a:buFont typeface="+mj-lt"/>
              <a:buAutoNum type="arabicPeriod"/>
            </a:pPr>
            <a:r>
              <a:rPr lang="ja-JP" altLang="en-US" dirty="0" smtClean="0"/>
              <a:t>テーマを編集します</a:t>
            </a:r>
            <a:endParaRPr lang="en-US" altLang="ja-JP" dirty="0" smtClean="0"/>
          </a:p>
          <a:p>
            <a:pPr>
              <a:buFont typeface="+mj-lt"/>
              <a:buAutoNum type="arabicPeriod"/>
            </a:pPr>
            <a:r>
              <a:rPr kumimoji="1" lang="ja-JP" altLang="en-US" dirty="0" smtClean="0"/>
              <a:t>コンテンツを編集します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23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ウェブサイトを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つの概念に分解して捉えます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2365090" y="1770934"/>
            <a:ext cx="3227242" cy="126994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2400042" y="3099135"/>
            <a:ext cx="2178680" cy="21670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4683578" y="1770934"/>
            <a:ext cx="932056" cy="34836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/>
          <p:cNvSpPr/>
          <p:nvPr/>
        </p:nvSpPr>
        <p:spPr>
          <a:xfrm>
            <a:off x="1293227" y="1887443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サイトマップ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30160" y="4112758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4497166" y="675751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テーマ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739021" y="3150691"/>
            <a:ext cx="753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サイト全体のページの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一覧を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行で表現する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CSV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形式のファイル。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パンくずのツリー構造、ページタイトルなどを管理します。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04133" y="1892395"/>
            <a:ext cx="422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ヘッダー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、フッター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、ローカルナビゲーション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など、サイト全体を通して共通の規則にしたがって生成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されるべき部品を一括制御します。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コンテンツ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領域以外の</a:t>
            </a:r>
            <a:r>
              <a:rPr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ソースを自動的に生成します。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53875" y="5367076"/>
            <a:ext cx="3775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ページ要素のうち、内容部分だけを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取り出したもの。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一般的な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の知識があれば、直接編集できます。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016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Pickles Framework </a:t>
            </a:r>
            <a:r>
              <a:rPr kumimoji="1" lang="ja-JP" altLang="en-US" dirty="0" smtClean="0"/>
              <a:t>とは何ですか？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7668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まずはじめに、サイトマップ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ページリスト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を作ります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" t="-1577" r="44879" b="40923"/>
          <a:stretch/>
        </p:blipFill>
        <p:spPr>
          <a:xfrm>
            <a:off x="716512" y="503230"/>
            <a:ext cx="9189488" cy="63709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450028" y="564194"/>
            <a:ext cx="3005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エクセル形式で誰でも簡単に編集できます。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791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ページリスト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をインポートします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7707" b="12216"/>
          <a:stretch/>
        </p:blipFill>
        <p:spPr>
          <a:xfrm>
            <a:off x="0" y="862165"/>
            <a:ext cx="7731864" cy="599583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74178" y="564194"/>
            <a:ext cx="4557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作ったエクセルファイルを、専用の管理画面にドラッグしましょう。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ja-JP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</a:t>
            </a:r>
            <a:r>
              <a:rPr lang="ja-JP" altLang="en-US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この手順には、</a:t>
            </a:r>
            <a:r>
              <a:rPr lang="en-US" altLang="ja-JP" sz="11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sitemapExcel</a:t>
            </a:r>
            <a:r>
              <a:rPr lang="ja-JP" altLang="en-US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プラグインが必要です。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33" y="1968999"/>
            <a:ext cx="4011157" cy="3465335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577932">
            <a:off x="4484852" y="3939109"/>
            <a:ext cx="2439122" cy="2939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7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サイトマップの構造が、画面に反映されます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1787" b="28956"/>
          <a:stretch/>
        </p:blipFill>
        <p:spPr>
          <a:xfrm>
            <a:off x="0" y="1130135"/>
            <a:ext cx="9477901" cy="5727865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2494422" y="2120460"/>
            <a:ext cx="5789219" cy="4805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151567" y="2656399"/>
            <a:ext cx="2050514" cy="40510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33114" y="564194"/>
            <a:ext cx="4839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エクセルの内容の通りに、ナビゲーション構造が自動的に生成されます。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もちろん、リンクをクリックして遷移することも可能！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4953" y="3048159"/>
            <a:ext cx="2108775" cy="3495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75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54" y="734007"/>
            <a:ext cx="3838171" cy="288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42" y="1246645"/>
            <a:ext cx="3828815" cy="28731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1" y="943721"/>
            <a:ext cx="4698647" cy="35258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テーマを</a:t>
            </a:r>
            <a:r>
              <a:rPr lang="ja-JP" altLang="en-US" dirty="0" smtClean="0"/>
              <a:t>編集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95" y="1724330"/>
            <a:ext cx="4776280" cy="35841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653" y="3646835"/>
            <a:ext cx="3926283" cy="29462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53" y="3005927"/>
            <a:ext cx="5040226" cy="378216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533118" y="564194"/>
            <a:ext cx="4839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テーマを選んで、あなたに合ったデザインに変更しましょう。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テンプレートを編集すれば、好みのデザインに変更することもできます。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53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コンテンツを制作します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コンテンツは、ウェブページの内容部分のことです。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テーマによって自動的に生成できなかった部分を担います。</a:t>
            </a:r>
          </a:p>
          <a:p>
            <a:pPr marL="0" indent="0">
              <a:buNone/>
            </a:pPr>
            <a:r>
              <a:rPr lang="ja-JP" altLang="en-US" dirty="0" smtClean="0"/>
              <a:t>一般的な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の知識があれば編集することができます。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33155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" y="1164686"/>
            <a:ext cx="7913624" cy="528990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686734" y="564194"/>
            <a:ext cx="6532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コンテンツは、ウェブページの内容の部分。普通の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で編集します。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ただし、編集が必要なのは、コンテンツの部分だけ。ヘッダーやフッターを書く必要はありません。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27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0" y="1083535"/>
            <a:ext cx="3938922" cy="2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26" y="2003954"/>
            <a:ext cx="4277361" cy="32097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58" y="2854469"/>
            <a:ext cx="5176378" cy="38843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686740" y="564194"/>
            <a:ext cx="6532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作ったコンテンツをサーバーにアップすれば、テーマの中に入れられてウェブページが完成です。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同じように、ほかのページもどんどん作っていきましょう。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1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ウェブページをパブリッシュします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作成したままのウェブページは、そのまま公開することもできますが、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の動的なままでは都合がよくない場合も多いでしょう。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スタティックな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をパブリッシュすれば、どんなウェブサーバーでも公開することができるようになります。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6344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パブリッシュ画面を開きます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2439" b="22429"/>
          <a:stretch/>
        </p:blipFill>
        <p:spPr>
          <a:xfrm>
            <a:off x="-1" y="1188390"/>
            <a:ext cx="8528411" cy="56696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45682" y="564194"/>
            <a:ext cx="6814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操作は簡単。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URL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 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?PX=publish 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をつけると表示される管理画面から、ボタンをクリックするだけです。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84689" y="1677726"/>
            <a:ext cx="1897888" cy="40778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506072" y="5336102"/>
            <a:ext cx="2317313" cy="8039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 descr="スクリーンショット-2013-12-30-17.10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39" y="1440714"/>
            <a:ext cx="4888621" cy="36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スタティックな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ファイルが生成されます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10422" y="564194"/>
            <a:ext cx="6885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テーマとコンテンツが合成され、完成された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を生成します。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これなら、特別な設定や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PHP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が動作する必要もなく、どんなウェブサーバーでも公開することができます。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046"/>
            <a:ext cx="5603982" cy="36131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475" y="1134121"/>
            <a:ext cx="4007838" cy="348587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289" y="3057155"/>
            <a:ext cx="4262812" cy="370763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05569" y="4816625"/>
            <a:ext cx="2649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/>
              <a:t>完成されたスタティックな</a:t>
            </a:r>
            <a:r>
              <a:rPr kumimoji="1" lang="en-US" altLang="ja-JP" sz="1000" dirty="0" smtClean="0"/>
              <a:t>HTML</a:t>
            </a:r>
            <a:r>
              <a:rPr kumimoji="1" lang="ja-JP" altLang="en-US" sz="1000" dirty="0" smtClean="0"/>
              <a:t>ソース </a:t>
            </a:r>
            <a:r>
              <a:rPr kumimoji="1" lang="en-US" altLang="ja-JP" sz="1000" dirty="0" smtClean="0"/>
              <a:t>→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661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160695" y="2551837"/>
            <a:ext cx="71418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0A0E6"/>
                </a:solidFill>
              </a:rPr>
              <a:t>Pickles Framework </a:t>
            </a:r>
            <a:r>
              <a:rPr lang="ja-JP" altLang="en-US" sz="2000" dirty="0">
                <a:solidFill>
                  <a:srgbClr val="00A0E6"/>
                </a:solidFill>
              </a:rPr>
              <a:t>は</a:t>
            </a:r>
            <a:r>
              <a:rPr lang="ja-JP" altLang="en-US" sz="2000" dirty="0" smtClean="0">
                <a:solidFill>
                  <a:srgbClr val="00A0E6"/>
                </a:solidFill>
              </a:rPr>
              <a:t>、</a:t>
            </a:r>
            <a:r>
              <a:rPr lang="en-US" altLang="ja-JP" sz="2000" dirty="0" smtClean="0">
                <a:solidFill>
                  <a:srgbClr val="00A0E6"/>
                </a:solidFill>
              </a:rPr>
              <a:t/>
            </a:r>
            <a:br>
              <a:rPr lang="en-US" altLang="ja-JP" sz="2000" dirty="0" smtClean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静的</a:t>
            </a:r>
            <a:r>
              <a:rPr lang="ja-JP" altLang="en-US" sz="2000" dirty="0">
                <a:solidFill>
                  <a:srgbClr val="00A0E6"/>
                </a:solidFill>
              </a:rPr>
              <a:t>で大きなウェブサイトを効率よく構築</a:t>
            </a:r>
            <a:r>
              <a:rPr lang="ja-JP" altLang="en-US" sz="2000" dirty="0" smtClean="0">
                <a:solidFill>
                  <a:srgbClr val="00A0E6"/>
                </a:solidFill>
              </a:rPr>
              <a:t>できる</a:t>
            </a:r>
            <a:r>
              <a:rPr lang="en-US" altLang="ja-JP" sz="2000" dirty="0">
                <a:solidFill>
                  <a:srgbClr val="00A0E6"/>
                </a:solidFill>
              </a:rPr>
              <a:t/>
            </a:r>
            <a:br>
              <a:rPr lang="en-US" altLang="ja-JP" sz="2000" dirty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オープンソース</a:t>
            </a:r>
            <a:r>
              <a:rPr lang="ja-JP" altLang="en-US" sz="2000" dirty="0">
                <a:solidFill>
                  <a:srgbClr val="00A0E6"/>
                </a:solidFill>
              </a:rPr>
              <a:t>のフレームワークです</a:t>
            </a:r>
            <a:r>
              <a:rPr lang="ja-JP" altLang="en-US" sz="2000" dirty="0" smtClean="0">
                <a:solidFill>
                  <a:srgbClr val="00A0E6"/>
                </a:solidFill>
              </a:rPr>
              <a:t>。</a:t>
            </a:r>
            <a:endParaRPr lang="en-US" altLang="ja-JP" sz="2000" dirty="0" smtClean="0">
              <a:solidFill>
                <a:srgbClr val="00A0E6"/>
              </a:solidFill>
            </a:endParaRPr>
          </a:p>
          <a:p>
            <a:endParaRPr lang="ja-JP" altLang="en-US" dirty="0"/>
          </a:p>
          <a:p>
            <a:r>
              <a:rPr lang="ja-JP" altLang="en-US" dirty="0"/>
              <a:t>データベース不要、</a:t>
            </a:r>
            <a:r>
              <a:rPr lang="en-US" altLang="ja-JP" dirty="0"/>
              <a:t>PHP5</a:t>
            </a:r>
            <a:r>
              <a:rPr lang="ja-JP" altLang="en-US" dirty="0"/>
              <a:t>が動くサーバーに手軽に導入でき</a:t>
            </a:r>
            <a:r>
              <a:rPr lang="ja-JP" altLang="en-US" dirty="0" smtClean="0"/>
              <a:t>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プロトタイプ</a:t>
            </a:r>
            <a:r>
              <a:rPr lang="ja-JP" altLang="en-US" dirty="0"/>
              <a:t>制作を中心に進めるよう</a:t>
            </a:r>
            <a:r>
              <a:rPr lang="ja-JP" altLang="en-US" dirty="0" smtClean="0"/>
              <a:t>な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柔軟</a:t>
            </a:r>
            <a:r>
              <a:rPr lang="ja-JP" altLang="en-US" dirty="0"/>
              <a:t>な制作スタイルを実現します。</a:t>
            </a:r>
          </a:p>
        </p:txBody>
      </p:sp>
      <p:pic>
        <p:nvPicPr>
          <p:cNvPr id="7" name="図 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37" y="3444886"/>
            <a:ext cx="1383652" cy="21543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242811" y="50797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A0E6"/>
                </a:solidFill>
              </a:rPr>
              <a:t>http://</a:t>
            </a:r>
            <a:r>
              <a:rPr kumimoji="1" lang="en-US" altLang="ja-JP" dirty="0" err="1" smtClean="0">
                <a:solidFill>
                  <a:srgbClr val="00A0E6"/>
                </a:solidFill>
              </a:rPr>
              <a:t>pickles.pxt.jp</a:t>
            </a:r>
            <a:r>
              <a:rPr kumimoji="1" lang="en-US" altLang="ja-JP" dirty="0" smtClean="0">
                <a:solidFill>
                  <a:srgbClr val="00A0E6"/>
                </a:solidFill>
              </a:rPr>
              <a:t>/</a:t>
            </a:r>
            <a:endParaRPr kumimoji="1" lang="ja-JP" altLang="en-US" dirty="0">
              <a:solidFill>
                <a:srgbClr val="00A0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4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424382" y="254485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これで完成です！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89177" y="3313805"/>
            <a:ext cx="7327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あとは、このようにして生成された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を、公開サーバーに設置するだけ。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87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988096" y="254485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ぜひ一度、さわってみてください。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75125" y="3313805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きっと、ウェブ制作がスムーズになります。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制作に携わるチームのみんなが、納得できるワークフローに変わります。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そうすることで、これまでのウェブ制作のお仕事を、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より創造的で、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より充実した時間に変えることができると思います。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072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ウェブ制作の現場では、分業で仕事をすることが多くなりました。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4806" y="44177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ディレクター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8329086" y="2990498"/>
            <a:ext cx="1068779" cy="138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78645" y="44177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HTML</a:t>
            </a:r>
          </a:p>
          <a:p>
            <a:pPr algn="ctr"/>
            <a:r>
              <a:rPr kumimoji="1" lang="ja-JP" altLang="en-US" dirty="0" smtClean="0"/>
              <a:t>ウェブページ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2096358" y="3527354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1" y="2707858"/>
            <a:ext cx="1097801" cy="1709279"/>
          </a:xfrm>
          <a:prstGeom prst="rect">
            <a:avLst/>
          </a:prstGeom>
        </p:spPr>
      </p:pic>
      <p:pic>
        <p:nvPicPr>
          <p:cNvPr id="28" name="図 27" descr="ディレクター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2" y="3204072"/>
            <a:ext cx="1126408" cy="1226533"/>
          </a:xfrm>
          <a:prstGeom prst="rect">
            <a:avLst/>
          </a:prstGeom>
        </p:spPr>
      </p:pic>
      <p:pic>
        <p:nvPicPr>
          <p:cNvPr id="29" name="図 28" descr="メガネザル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86" y="2875851"/>
            <a:ext cx="750939" cy="1544788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493441" y="44177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デザイナー</a:t>
            </a:r>
            <a:endParaRPr kumimoji="1" lang="ja-JP" altLang="en-US" dirty="0"/>
          </a:p>
        </p:txBody>
      </p:sp>
      <p:sp>
        <p:nvSpPr>
          <p:cNvPr id="32" name="右矢印 31"/>
          <p:cNvSpPr/>
          <p:nvPr/>
        </p:nvSpPr>
        <p:spPr>
          <a:xfrm>
            <a:off x="3653997" y="3527354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628669" y="44177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マークアップエンジニア</a:t>
            </a:r>
            <a:endParaRPr kumimoji="1" lang="ja-JP" altLang="en-US" dirty="0"/>
          </a:p>
        </p:txBody>
      </p:sp>
      <p:sp>
        <p:nvSpPr>
          <p:cNvPr id="34" name="右矢印 33"/>
          <p:cNvSpPr/>
          <p:nvPr/>
        </p:nvSpPr>
        <p:spPr>
          <a:xfrm>
            <a:off x="7596033" y="3527354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/>
          <p:cNvSpPr/>
          <p:nvPr/>
        </p:nvSpPr>
        <p:spPr>
          <a:xfrm>
            <a:off x="311521" y="1317993"/>
            <a:ext cx="2959526" cy="1186184"/>
          </a:xfrm>
          <a:prstGeom prst="wedgeRoundRectCallout">
            <a:avLst>
              <a:gd name="adj1" fmla="val 18519"/>
              <a:gd name="adj2" fmla="val 12815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ウェブサイトの設計図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ワイヤーフレーム、</a:t>
            </a:r>
            <a:r>
              <a:rPr lang="ja-JP" altLang="en-US" sz="1200" dirty="0" smtClean="0">
                <a:solidFill>
                  <a:schemeClr val="tx1"/>
                </a:solidFill>
              </a:rPr>
              <a:t>構成書、サイトマップ、ページリストなど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右矢印 39"/>
          <p:cNvSpPr/>
          <p:nvPr/>
        </p:nvSpPr>
        <p:spPr>
          <a:xfrm>
            <a:off x="5511189" y="3527354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74" y="3151180"/>
            <a:ext cx="754173" cy="1286530"/>
          </a:xfrm>
          <a:prstGeom prst="rect">
            <a:avLst/>
          </a:prstGeom>
        </p:spPr>
      </p:pic>
      <p:pic>
        <p:nvPicPr>
          <p:cNvPr id="37" name="図 36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8" y="3151180"/>
            <a:ext cx="754173" cy="1286530"/>
          </a:xfrm>
          <a:prstGeom prst="rect">
            <a:avLst/>
          </a:prstGeom>
        </p:spPr>
      </p:pic>
      <p:pic>
        <p:nvPicPr>
          <p:cNvPr id="38" name="図 37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40" y="3151180"/>
            <a:ext cx="754173" cy="1286530"/>
          </a:xfrm>
          <a:prstGeom prst="rect">
            <a:avLst/>
          </a:prstGeom>
        </p:spPr>
      </p:pic>
      <p:sp>
        <p:nvSpPr>
          <p:cNvPr id="41" name="角丸四角形吹き出し 40"/>
          <p:cNvSpPr/>
          <p:nvPr/>
        </p:nvSpPr>
        <p:spPr>
          <a:xfrm>
            <a:off x="4720858" y="1317993"/>
            <a:ext cx="3079329" cy="1186184"/>
          </a:xfrm>
          <a:prstGeom prst="wedgeRoundRectCallout">
            <a:avLst>
              <a:gd name="adj1" fmla="val -17840"/>
              <a:gd name="adj2" fmla="val 12714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コーディング設計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(HTML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のひな形、</a:t>
            </a:r>
            <a:r>
              <a:rPr lang="ja-JP" altLang="en-US" sz="1200" dirty="0" smtClean="0">
                <a:solidFill>
                  <a:schemeClr val="tx1"/>
                </a:solidFill>
              </a:rPr>
              <a:t>スタイルシート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、コーディングスキーマ、モジュール設計など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右矢印 41"/>
          <p:cNvSpPr/>
          <p:nvPr/>
        </p:nvSpPr>
        <p:spPr>
          <a:xfrm>
            <a:off x="7596033" y="3119977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/>
          <p:cNvSpPr/>
          <p:nvPr/>
        </p:nvSpPr>
        <p:spPr>
          <a:xfrm>
            <a:off x="7596033" y="3946712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吹き出し 43"/>
          <p:cNvSpPr/>
          <p:nvPr/>
        </p:nvSpPr>
        <p:spPr>
          <a:xfrm>
            <a:off x="2108789" y="5140135"/>
            <a:ext cx="2767821" cy="1186184"/>
          </a:xfrm>
          <a:prstGeom prst="wedgeRoundRectCallout">
            <a:avLst>
              <a:gd name="adj1" fmla="val 16416"/>
              <a:gd name="adj2" fmla="val -14962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デザイン・意匠設計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(PSD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、カラースキーム、マージン設計、デザインガイドラインなど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角丸四角形吹き出し 44"/>
          <p:cNvSpPr/>
          <p:nvPr/>
        </p:nvSpPr>
        <p:spPr>
          <a:xfrm>
            <a:off x="5823165" y="5140135"/>
            <a:ext cx="2767821" cy="1186184"/>
          </a:xfrm>
          <a:prstGeom prst="wedgeRoundRectCallout">
            <a:avLst>
              <a:gd name="adj1" fmla="val 22044"/>
              <a:gd name="adj2" fmla="val -11830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アウトプット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大量の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HTML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ファイル群！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56994" y="785643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rgbClr val="00A0E6"/>
                </a:solidFill>
              </a:rPr>
              <a:t>分業だから、コミュニケーションのための中間成果物がたくさん必要。</a:t>
            </a:r>
            <a:endParaRPr kumimoji="1" lang="ja-JP" altLang="en-US" sz="2000" dirty="0">
              <a:solidFill>
                <a:srgbClr val="00A0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大人数で作業する際のコミュニケーションを減らします</a:t>
            </a:r>
          </a:p>
        </p:txBody>
      </p:sp>
      <p:pic>
        <p:nvPicPr>
          <p:cNvPr id="27" name="図 2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20" y="2480200"/>
            <a:ext cx="1097801" cy="1709279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856333" y="296796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マークアップ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エンジニア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チーフ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6" name="図 25" descr="こ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49" y="1018438"/>
            <a:ext cx="754173" cy="1286530"/>
          </a:xfrm>
          <a:prstGeom prst="rect">
            <a:avLst/>
          </a:prstGeom>
        </p:spPr>
      </p:pic>
      <p:pic>
        <p:nvPicPr>
          <p:cNvPr id="37" name="図 36" descr="こ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7" y="1881118"/>
            <a:ext cx="754173" cy="1286530"/>
          </a:xfrm>
          <a:prstGeom prst="rect">
            <a:avLst/>
          </a:prstGeom>
        </p:spPr>
      </p:pic>
      <p:pic>
        <p:nvPicPr>
          <p:cNvPr id="38" name="図 37" descr="こ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91" y="2923522"/>
            <a:ext cx="754173" cy="1286530"/>
          </a:xfrm>
          <a:prstGeom prst="rect">
            <a:avLst/>
          </a:prstGeom>
        </p:spPr>
      </p:pic>
      <p:pic>
        <p:nvPicPr>
          <p:cNvPr id="24" name="図 23" descr="こ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80" y="3917999"/>
            <a:ext cx="754173" cy="1286530"/>
          </a:xfrm>
          <a:prstGeom prst="rect">
            <a:avLst/>
          </a:prstGeom>
        </p:spPr>
      </p:pic>
      <p:pic>
        <p:nvPicPr>
          <p:cNvPr id="25" name="図 24" descr="こ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912477"/>
            <a:ext cx="754173" cy="1286530"/>
          </a:xfrm>
          <a:prstGeom prst="rect">
            <a:avLst/>
          </a:prstGeom>
        </p:spPr>
      </p:pic>
      <p:cxnSp>
        <p:nvCxnSpPr>
          <p:cNvPr id="4" name="カギ線コネクタ 3"/>
          <p:cNvCxnSpPr>
            <a:stCxn id="27" idx="3"/>
            <a:endCxn id="26" idx="1"/>
          </p:cNvCxnSpPr>
          <p:nvPr/>
        </p:nvCxnSpPr>
        <p:spPr>
          <a:xfrm flipV="1">
            <a:off x="3603921" y="1661703"/>
            <a:ext cx="1581228" cy="1673137"/>
          </a:xfrm>
          <a:prstGeom prst="bentConnector3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27" idx="3"/>
            <a:endCxn id="37" idx="1"/>
          </p:cNvCxnSpPr>
          <p:nvPr/>
        </p:nvCxnSpPr>
        <p:spPr>
          <a:xfrm flipV="1">
            <a:off x="3603921" y="2524383"/>
            <a:ext cx="2336086" cy="810457"/>
          </a:xfrm>
          <a:prstGeom prst="bentConnector3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>
            <a:stCxn id="27" idx="3"/>
            <a:endCxn id="38" idx="1"/>
          </p:cNvCxnSpPr>
          <p:nvPr/>
        </p:nvCxnSpPr>
        <p:spPr>
          <a:xfrm>
            <a:off x="3603921" y="3334840"/>
            <a:ext cx="3007070" cy="231947"/>
          </a:xfrm>
          <a:prstGeom prst="bentConnector3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カギ線コネクタ 38"/>
          <p:cNvCxnSpPr>
            <a:stCxn id="27" idx="3"/>
            <a:endCxn id="24" idx="1"/>
          </p:cNvCxnSpPr>
          <p:nvPr/>
        </p:nvCxnSpPr>
        <p:spPr>
          <a:xfrm>
            <a:off x="3603921" y="3334840"/>
            <a:ext cx="2288159" cy="1226424"/>
          </a:xfrm>
          <a:prstGeom prst="bentConnector3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/>
          <p:cNvCxnSpPr>
            <a:stCxn id="27" idx="3"/>
            <a:endCxn id="25" idx="1"/>
          </p:cNvCxnSpPr>
          <p:nvPr/>
        </p:nvCxnSpPr>
        <p:spPr>
          <a:xfrm>
            <a:off x="3603921" y="3334840"/>
            <a:ext cx="1509337" cy="2220902"/>
          </a:xfrm>
          <a:prstGeom prst="bentConnector3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7462743" y="31956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マークアップ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エンジニアたち</a:t>
            </a:r>
            <a:endParaRPr kumimoji="1" lang="ja-JP" altLang="en-US" dirty="0"/>
          </a:p>
        </p:txBody>
      </p:sp>
      <p:sp>
        <p:nvSpPr>
          <p:cNvPr id="16" name="角丸四角形吹き出し 15"/>
          <p:cNvSpPr/>
          <p:nvPr/>
        </p:nvSpPr>
        <p:spPr>
          <a:xfrm>
            <a:off x="635021" y="1030423"/>
            <a:ext cx="2767821" cy="1186184"/>
          </a:xfrm>
          <a:prstGeom prst="wedgeRoundRectCallout">
            <a:avLst>
              <a:gd name="adj1" fmla="val 30269"/>
              <a:gd name="adj2" fmla="val 705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コーディングの規則をドキュメント化して配るより、プログラムを書いて制御するほうが確実で早い！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7045314" y="826735"/>
            <a:ext cx="2767821" cy="1186184"/>
          </a:xfrm>
          <a:prstGeom prst="wedgeRoundRectCallout">
            <a:avLst>
              <a:gd name="adj1" fmla="val -55878"/>
              <a:gd name="adj2" fmla="val 106945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いろんなコピペの手順を省けるから仕事がサクサク進む！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書く場所が少ないから、ミスも起きにくい！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ディレクターが設計したら</a:t>
            </a:r>
            <a:r>
              <a:rPr lang="ja-JP" altLang="en-US" dirty="0" smtClean="0"/>
              <a:t>、すぐにウェブページができてしまう！</a:t>
            </a:r>
            <a:r>
              <a:rPr lang="en-US" altLang="ja-JP" dirty="0" smtClean="0"/>
              <a:t>(</a:t>
            </a:r>
            <a:r>
              <a:rPr lang="ja-JP" altLang="en-US" dirty="0" smtClean="0"/>
              <a:t>ように、将来はなりたいと思います</a:t>
            </a:r>
            <a:r>
              <a:rPr lang="en-US" altLang="ja-JP" dirty="0" smtClean="0"/>
              <a:t>)</a:t>
            </a:r>
            <a:endParaRPr lang="ja-JP" altLang="en-US" dirty="0" smtClean="0">
              <a:effectLst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6518" y="33154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ディレクター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949748" y="1888154"/>
            <a:ext cx="1252318" cy="138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791077" y="33154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HTML</a:t>
            </a:r>
          </a:p>
          <a:p>
            <a:pPr algn="ctr"/>
            <a:r>
              <a:rPr kumimoji="1" lang="ja-JP" altLang="en-US" dirty="0" smtClean="0"/>
              <a:t>ウェブページ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2431849" y="2266662"/>
            <a:ext cx="5356357" cy="6833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23" y="4109705"/>
            <a:ext cx="1174754" cy="1829096"/>
          </a:xfrm>
          <a:prstGeom prst="rect">
            <a:avLst/>
          </a:prstGeom>
        </p:spPr>
      </p:pic>
      <p:pic>
        <p:nvPicPr>
          <p:cNvPr id="28" name="図 27" descr="ディレクター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5" y="1782358"/>
            <a:ext cx="1419708" cy="1545904"/>
          </a:xfrm>
          <a:prstGeom prst="rect">
            <a:avLst/>
          </a:prstGeom>
        </p:spPr>
      </p:pic>
      <p:pic>
        <p:nvPicPr>
          <p:cNvPr id="29" name="図 28" descr="メガネザル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48" y="4241507"/>
            <a:ext cx="838426" cy="1724762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97147" y="59633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デザイナー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496958" y="59394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+mn-ea"/>
                <a:cs typeface="HGP創英角ｺﾞｼｯｸUB"/>
              </a:rPr>
              <a:t>マークアップ</a:t>
            </a:r>
            <a:endParaRPr lang="en-US" altLang="ja-JP" sz="1400" dirty="0" smtClean="0">
              <a:latin typeface="+mn-ea"/>
              <a:cs typeface="HGP創英角ｺﾞｼｯｸUB"/>
            </a:endParaRPr>
          </a:p>
          <a:p>
            <a:pPr algn="ctr"/>
            <a:r>
              <a:rPr lang="ja-JP" altLang="en-US" sz="1400" dirty="0" smtClean="0">
                <a:latin typeface="+mn-ea"/>
                <a:cs typeface="HGP創英角ｺﾞｼｯｸUB"/>
              </a:rPr>
              <a:t>エンジニア</a:t>
            </a:r>
            <a:endParaRPr kumimoji="1" lang="ja-JP" altLang="en-US" sz="1400" dirty="0">
              <a:latin typeface="+mn-ea"/>
              <a:cs typeface="HGP創英角ｺﾞｼｯｸUB"/>
            </a:endParaRPr>
          </a:p>
        </p:txBody>
      </p:sp>
      <p:sp>
        <p:nvSpPr>
          <p:cNvPr id="19" name="角丸四角形吹き出し 18"/>
          <p:cNvSpPr/>
          <p:nvPr/>
        </p:nvSpPr>
        <p:spPr>
          <a:xfrm>
            <a:off x="6278511" y="4708791"/>
            <a:ext cx="3199137" cy="1186184"/>
          </a:xfrm>
          <a:prstGeom prst="wedgeRoundRectCallout">
            <a:avLst>
              <a:gd name="adj1" fmla="val -61420"/>
              <a:gd name="adj2" fmla="val -1325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デザイナーがデザインした色やレイアウトの規則を、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PxFW</a:t>
            </a:r>
            <a:r>
              <a:rPr lang="ja-JP" altLang="en-US" sz="1400" dirty="0" smtClean="0">
                <a:solidFill>
                  <a:schemeClr val="tx1"/>
                </a:solidFill>
              </a:rPr>
              <a:t>の編集ツールの</a:t>
            </a:r>
            <a:r>
              <a:rPr lang="en-US" altLang="ja-JP" sz="1400" dirty="0" smtClean="0">
                <a:solidFill>
                  <a:schemeClr val="tx1"/>
                </a:solidFill>
              </a:rPr>
              <a:t>UI</a:t>
            </a:r>
            <a:r>
              <a:rPr lang="ja-JP" altLang="en-US" sz="1400" dirty="0" smtClean="0">
                <a:solidFill>
                  <a:schemeClr val="tx1"/>
                </a:solidFill>
              </a:rPr>
              <a:t>に反映します！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3893629" y="5108929"/>
            <a:ext cx="587578" cy="366633"/>
          </a:xfrm>
          <a:prstGeom prst="right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6200000">
            <a:off x="4970950" y="3598190"/>
            <a:ext cx="397983" cy="366633"/>
          </a:xfrm>
          <a:prstGeom prst="right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/>
          <p:cNvSpPr/>
          <p:nvPr/>
        </p:nvSpPr>
        <p:spPr>
          <a:xfrm>
            <a:off x="431340" y="4708791"/>
            <a:ext cx="2156737" cy="1186184"/>
          </a:xfrm>
          <a:prstGeom prst="wedgeRoundRectCallout">
            <a:avLst>
              <a:gd name="adj1" fmla="val 63483"/>
              <a:gd name="adj2" fmla="val -1729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デザインのルールと、部品になるイメージを作ります！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4191418" y="1689415"/>
            <a:ext cx="1523165" cy="1845175"/>
            <a:chOff x="3630503" y="910606"/>
            <a:chExt cx="2096824" cy="2540111"/>
          </a:xfrm>
        </p:grpSpPr>
        <p:sp>
          <p:nvSpPr>
            <p:cNvPr id="4" name="角丸四角形 3"/>
            <p:cNvSpPr/>
            <p:nvPr/>
          </p:nvSpPr>
          <p:spPr>
            <a:xfrm>
              <a:off x="3630503" y="910606"/>
              <a:ext cx="2096824" cy="2540111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PxFW_Logo_白背景縦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462" y="1162220"/>
              <a:ext cx="1616906" cy="2036882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2167637" y="641859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err="1">
                <a:solidFill>
                  <a:srgbClr val="00A0E6"/>
                </a:solidFill>
              </a:rPr>
              <a:t>PxFW</a:t>
            </a:r>
            <a:r>
              <a:rPr lang="ja-JP" altLang="en-US" sz="2000" dirty="0">
                <a:solidFill>
                  <a:srgbClr val="00A0E6"/>
                </a:solidFill>
              </a:rPr>
              <a:t>を通じてウェブサイトを設計すると</a:t>
            </a:r>
            <a:r>
              <a:rPr lang="ja-JP" altLang="en-US" sz="2000" dirty="0" smtClean="0">
                <a:solidFill>
                  <a:srgbClr val="00A0E6"/>
                </a:solidFill>
              </a:rPr>
              <a:t>、</a:t>
            </a:r>
            <a:r>
              <a:rPr lang="en-US" altLang="ja-JP" sz="2000" dirty="0">
                <a:solidFill>
                  <a:srgbClr val="00A0E6"/>
                </a:solidFill>
              </a:rPr>
              <a:t/>
            </a:r>
            <a:br>
              <a:rPr lang="en-US" altLang="ja-JP" sz="2000" dirty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その</a:t>
            </a:r>
            <a:r>
              <a:rPr lang="ja-JP" altLang="en-US" sz="2000" dirty="0">
                <a:solidFill>
                  <a:srgbClr val="00A0E6"/>
                </a:solidFill>
              </a:rPr>
              <a:t>ままダイレクトにウェブページが作れる</a:t>
            </a:r>
            <a:r>
              <a:rPr lang="ja-JP" altLang="en-US" sz="2000" dirty="0" smtClean="0">
                <a:solidFill>
                  <a:srgbClr val="00A0E6"/>
                </a:solidFill>
              </a:rPr>
              <a:t>、</a:t>
            </a:r>
            <a:r>
              <a:rPr lang="en-US" altLang="ja-JP" sz="2000" dirty="0">
                <a:solidFill>
                  <a:srgbClr val="00A0E6"/>
                </a:solidFill>
              </a:rPr>
              <a:t/>
            </a:r>
            <a:br>
              <a:rPr lang="en-US" altLang="ja-JP" sz="2000" dirty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そう</a:t>
            </a:r>
            <a:r>
              <a:rPr lang="ja-JP" altLang="en-US" sz="2000" dirty="0">
                <a:solidFill>
                  <a:srgbClr val="00A0E6"/>
                </a:solidFill>
              </a:rPr>
              <a:t>いうツールにしていきたいと思います。</a:t>
            </a:r>
          </a:p>
        </p:txBody>
      </p:sp>
    </p:spTree>
    <p:extLst>
      <p:ext uri="{BB962C8B-B14F-4D97-AF65-F5344CB8AC3E}">
        <p14:creationId xmlns:p14="http://schemas.microsoft.com/office/powerpoint/2010/main" val="195325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営業のおおかみ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18" y="2692159"/>
            <a:ext cx="842811" cy="2176885"/>
          </a:xfrm>
          <a:prstGeom prst="rect">
            <a:avLst/>
          </a:prstGeom>
        </p:spPr>
      </p:pic>
      <p:pic>
        <p:nvPicPr>
          <p:cNvPr id="13" name="図 12" descr="営業のおおかみさん.emf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275" y="423774"/>
            <a:ext cx="2920578" cy="75435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“フレームワーク”と</a:t>
            </a: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言うより、</a:t>
            </a:r>
            <a:r>
              <a:rPr lang="en-US" altLang="ja-JP" sz="4400" dirty="0">
                <a:solidFill>
                  <a:schemeClr val="tx1"/>
                </a:solidFill>
              </a:rPr>
              <a:t/>
            </a:r>
            <a:br>
              <a:rPr lang="en-US" altLang="ja-JP" sz="4400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“</a:t>
            </a:r>
            <a:r>
              <a:rPr lang="en-US" altLang="ja-JP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CMS”</a:t>
            </a: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と呼んだ方が、</a:t>
            </a:r>
            <a:r>
              <a:rPr lang="en-US" altLang="ja-JP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/>
            </a:r>
            <a:br>
              <a:rPr lang="en-US" altLang="ja-JP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</a:b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イメージが近いのかも</a:t>
            </a:r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知れません。</a:t>
            </a:r>
            <a:endParaRPr lang="ja-JP" altLang="en-US" dirty="0" smtClean="0">
              <a:effectLst/>
            </a:endParaRPr>
          </a:p>
        </p:txBody>
      </p:sp>
      <p:pic>
        <p:nvPicPr>
          <p:cNvPr id="4" name="図 3" descr="PMばく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39" y="2789725"/>
            <a:ext cx="1032105" cy="2104773"/>
          </a:xfrm>
          <a:prstGeom prst="rect">
            <a:avLst/>
          </a:prstGeom>
        </p:spPr>
      </p:pic>
      <p:pic>
        <p:nvPicPr>
          <p:cNvPr id="5" name="図 4" descr="クライアント偉い人カバ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249" y="998777"/>
            <a:ext cx="1185343" cy="2280546"/>
          </a:xfrm>
          <a:prstGeom prst="rect">
            <a:avLst/>
          </a:prstGeom>
        </p:spPr>
      </p:pic>
      <p:pic>
        <p:nvPicPr>
          <p:cNvPr id="7" name="図 6" descr="クライアント担当者ラッコ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492" y="1167280"/>
            <a:ext cx="1063654" cy="2140829"/>
          </a:xfrm>
          <a:prstGeom prst="rect">
            <a:avLst/>
          </a:prstGeom>
        </p:spPr>
      </p:pic>
      <p:pic>
        <p:nvPicPr>
          <p:cNvPr id="9" name="図 8" descr="ぞうさん.e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141" y="3544818"/>
            <a:ext cx="1383652" cy="2154350"/>
          </a:xfrm>
          <a:prstGeom prst="rect">
            <a:avLst/>
          </a:prstGeom>
        </p:spPr>
      </p:pic>
      <p:pic>
        <p:nvPicPr>
          <p:cNvPr id="10" name="図 9" descr="ディレクター.em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52" y="727999"/>
            <a:ext cx="1419708" cy="1545904"/>
          </a:xfrm>
          <a:prstGeom prst="rect">
            <a:avLst/>
          </a:prstGeom>
        </p:spPr>
      </p:pic>
      <p:pic>
        <p:nvPicPr>
          <p:cNvPr id="11" name="図 10" descr="メガネザル.em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87" y="364836"/>
            <a:ext cx="946472" cy="1947028"/>
          </a:xfrm>
          <a:prstGeom prst="rect">
            <a:avLst/>
          </a:prstGeom>
        </p:spPr>
      </p:pic>
      <p:pic>
        <p:nvPicPr>
          <p:cNvPr id="8" name="図 7" descr="こぞうさん.em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089" y="3877512"/>
            <a:ext cx="1072668" cy="18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といえば、例えばこういうの。</a:t>
            </a:r>
            <a:endParaRPr kumimoji="1" lang="ja-JP" altLang="en-US" dirty="0"/>
          </a:p>
        </p:txBody>
      </p:sp>
      <p:pic>
        <p:nvPicPr>
          <p:cNvPr id="14" name="図 13" descr="クライアント偉い人カバ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81" y="4285466"/>
            <a:ext cx="1185343" cy="2280546"/>
          </a:xfrm>
          <a:prstGeom prst="rect">
            <a:avLst/>
          </a:prstGeom>
        </p:spPr>
      </p:pic>
      <p:pic>
        <p:nvPicPr>
          <p:cNvPr id="15" name="図 14" descr="クライアント担当者ラッコ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46" y="4453969"/>
            <a:ext cx="1063654" cy="21408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0" y="3714210"/>
            <a:ext cx="2887628" cy="5168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5"/>
          <a:srcRect l="10764" r="11659"/>
          <a:stretch/>
        </p:blipFill>
        <p:spPr>
          <a:xfrm>
            <a:off x="5200126" y="4663222"/>
            <a:ext cx="2072861" cy="15717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42" y="4897973"/>
            <a:ext cx="1272579" cy="127257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967" y="1022153"/>
            <a:ext cx="1821242" cy="50150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8"/>
          <a:srcRect t="31507" b="23288"/>
          <a:stretch/>
        </p:blipFill>
        <p:spPr>
          <a:xfrm>
            <a:off x="2776259" y="730881"/>
            <a:ext cx="2263828" cy="79078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128" y="2733833"/>
            <a:ext cx="2892620" cy="36714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0"/>
          <a:srcRect b="17052"/>
          <a:stretch/>
        </p:blipFill>
        <p:spPr>
          <a:xfrm>
            <a:off x="6280454" y="2806470"/>
            <a:ext cx="2622064" cy="105162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11"/>
          <a:srcRect l="12418" t="7842" r="10571" b="9888"/>
          <a:stretch/>
        </p:blipFill>
        <p:spPr>
          <a:xfrm>
            <a:off x="2875647" y="4720772"/>
            <a:ext cx="1833224" cy="132996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0724" y="1960082"/>
            <a:ext cx="3463248" cy="555601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3"/>
          <a:srcRect l="8031" r="12737"/>
          <a:stretch/>
        </p:blipFill>
        <p:spPr>
          <a:xfrm>
            <a:off x="682965" y="886642"/>
            <a:ext cx="1389895" cy="175420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14"/>
          <a:srcRect l="14080" r="13981"/>
          <a:stretch/>
        </p:blipFill>
        <p:spPr>
          <a:xfrm>
            <a:off x="4025903" y="3438734"/>
            <a:ext cx="1720817" cy="9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の多くは「帯に短し襷に長し」、なかなか手軽に使えません。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90742" y="1828800"/>
            <a:ext cx="756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セットアップが大変。データベース・サーバーがないと動かない。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編集の手段が制限される。</a:t>
            </a:r>
            <a:r>
              <a:rPr lang="en-US" altLang="ja-JP" dirty="0" smtClean="0"/>
              <a:t>WISIWIG</a:t>
            </a:r>
            <a:r>
              <a:rPr lang="ja-JP" altLang="en-US" dirty="0" smtClean="0"/>
              <a:t>などウェブアプリ上の管理画面でしか編集できない。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編集したデータはデータベースに入ってしまうので、あとから加工するのが困難。</a:t>
            </a:r>
            <a:endParaRPr lang="en-US" altLang="ja-JP" dirty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有料の</a:t>
            </a:r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は、データ連携などマーケティング機能の統合がトレンド。高機能すぎて使いにくい。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高価すぎる。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1798" y="785643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</a:rPr>
              <a:t>こんなにたくさんある便利な</a:t>
            </a:r>
            <a:r>
              <a:rPr kumimoji="1" lang="en-US" altLang="ja-JP" sz="2800" dirty="0" smtClean="0">
                <a:solidFill>
                  <a:srgbClr val="00A0E6"/>
                </a:solidFill>
              </a:rPr>
              <a:t>CMS</a:t>
            </a:r>
            <a:r>
              <a:rPr kumimoji="1" lang="ja-JP" altLang="en-US" sz="2800" dirty="0" smtClean="0">
                <a:solidFill>
                  <a:srgbClr val="00A0E6"/>
                </a:solidFill>
              </a:rPr>
              <a:t>たち。</a:t>
            </a:r>
            <a:endParaRPr kumimoji="1" lang="en-US" altLang="ja-JP" sz="2800" dirty="0" smtClean="0">
              <a:solidFill>
                <a:srgbClr val="00A0E6"/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</a:rPr>
              <a:t>静的なウェブ制作の仕事にも使えばいいじゃないか！</a:t>
            </a:r>
            <a:endParaRPr kumimoji="1" lang="ja-JP" altLang="en-US" sz="2800" dirty="0">
              <a:solidFill>
                <a:srgbClr val="00A0E6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67641" y="5343819"/>
            <a:ext cx="8770719" cy="754844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2"/>
                </a:solidFill>
              </a:rPr>
              <a:t>「</a:t>
            </a:r>
            <a:r>
              <a:rPr lang="ja-JP" altLang="en-US" dirty="0">
                <a:solidFill>
                  <a:schemeClr val="tx2"/>
                </a:solidFill>
              </a:rPr>
              <a:t>帯に短し襷に長し」</a:t>
            </a:r>
          </a:p>
          <a:p>
            <a:pPr algn="ctr"/>
            <a:r>
              <a:rPr lang="ja-JP" altLang="en-US" dirty="0">
                <a:solidFill>
                  <a:schemeClr val="tx2"/>
                </a:solidFill>
              </a:rPr>
              <a:t>静的なウェブサイトの制作には、なかなかマッチしません。</a:t>
            </a:r>
          </a:p>
        </p:txBody>
      </p:sp>
    </p:spTree>
    <p:extLst>
      <p:ext uri="{BB962C8B-B14F-4D97-AF65-F5344CB8AC3E}">
        <p14:creationId xmlns:p14="http://schemas.microsoft.com/office/powerpoint/2010/main" val="27176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ウェブサイトの設計ツール</a:t>
            </a:r>
            <a:r>
              <a:rPr lang="en-US" altLang="ja-JP" dirty="0" smtClean="0"/>
              <a:t>(</a:t>
            </a:r>
            <a:r>
              <a:rPr lang="ja-JP" altLang="en-US" dirty="0" smtClean="0"/>
              <a:t>ワイヤーフレーム作成ツール</a:t>
            </a:r>
            <a:r>
              <a:rPr lang="en-US" altLang="ja-JP" dirty="0" smtClean="0"/>
              <a:t>)</a:t>
            </a:r>
            <a:r>
              <a:rPr kumimoji="1" lang="ja-JP" altLang="en-US" dirty="0" smtClean="0"/>
              <a:t>といえば、例えばこういうの。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7641" y="5343819"/>
            <a:ext cx="8770719" cy="754844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2"/>
                </a:solidFill>
              </a:rPr>
              <a:t>ワイヤーフレーム作成ツールから、</a:t>
            </a:r>
            <a:r>
              <a:rPr kumimoji="1" lang="en-US" altLang="ja-JP" dirty="0" smtClean="0">
                <a:solidFill>
                  <a:schemeClr val="tx2"/>
                </a:solidFill>
              </a:rPr>
              <a:t/>
            </a:r>
            <a:br>
              <a:rPr kumimoji="1" lang="en-US" altLang="ja-JP" dirty="0" smtClean="0">
                <a:solidFill>
                  <a:schemeClr val="tx2"/>
                </a:solidFill>
              </a:rPr>
            </a:br>
            <a:r>
              <a:rPr kumimoji="1" lang="en-US" altLang="ja-JP" dirty="0" smtClean="0">
                <a:solidFill>
                  <a:schemeClr val="tx2"/>
                </a:solidFill>
              </a:rPr>
              <a:t>HTML</a:t>
            </a:r>
            <a:r>
              <a:rPr kumimoji="1" lang="ja-JP" altLang="en-US" dirty="0" smtClean="0">
                <a:solidFill>
                  <a:schemeClr val="tx2"/>
                </a:solidFill>
              </a:rPr>
              <a:t>ファイルに書き出す機能はないようです。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07980" y="1042318"/>
            <a:ext cx="1711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Power </a:t>
            </a:r>
            <a:r>
              <a:rPr lang="en-US" altLang="ja-JP" dirty="0" smtClean="0"/>
              <a:t>Mockup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48421" y="3523956"/>
            <a:ext cx="212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Balsamiq</a:t>
            </a:r>
            <a:r>
              <a:rPr lang="en-US" altLang="ja-JP" dirty="0"/>
              <a:t> Mockups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76362" y="3955852"/>
            <a:ext cx="226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SIMPLEDIAGRAMS</a:t>
            </a:r>
            <a:endParaRPr lang="ja-JP" altLang="en-US" dirty="0"/>
          </a:p>
        </p:txBody>
      </p:sp>
      <p:pic>
        <p:nvPicPr>
          <p:cNvPr id="16" name="図 15" descr="ディレクター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4" y="894572"/>
            <a:ext cx="1419708" cy="1545904"/>
          </a:xfrm>
          <a:prstGeom prst="rect">
            <a:avLst/>
          </a:prstGeom>
        </p:spPr>
      </p:pic>
      <p:pic>
        <p:nvPicPr>
          <p:cNvPr id="17" name="図 16" descr="ぞうさん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7" y="4839075"/>
            <a:ext cx="1174754" cy="182909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l="9537" t="7309" r="10161" b="16359"/>
          <a:stretch/>
        </p:blipFill>
        <p:spPr>
          <a:xfrm>
            <a:off x="1706829" y="2543071"/>
            <a:ext cx="2088443" cy="882289"/>
          </a:xfrm>
          <a:prstGeom prst="rect">
            <a:avLst/>
          </a:prstGeom>
        </p:spPr>
      </p:pic>
      <p:grpSp>
        <p:nvGrpSpPr>
          <p:cNvPr id="19" name="図形グループ 18"/>
          <p:cNvGrpSpPr/>
          <p:nvPr/>
        </p:nvGrpSpPr>
        <p:grpSpPr>
          <a:xfrm>
            <a:off x="7512811" y="840663"/>
            <a:ext cx="975476" cy="1225168"/>
            <a:chOff x="7999432" y="840663"/>
            <a:chExt cx="975476" cy="1225168"/>
          </a:xfrm>
        </p:grpSpPr>
        <p:sp>
          <p:nvSpPr>
            <p:cNvPr id="6" name="正方形/長方形 5"/>
            <p:cNvSpPr/>
            <p:nvPr/>
          </p:nvSpPr>
          <p:spPr>
            <a:xfrm>
              <a:off x="8066942" y="1819610"/>
              <a:ext cx="8404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000" dirty="0" smtClean="0"/>
                <a:t>PowerPoint</a:t>
              </a:r>
              <a:endParaRPr lang="ja-JP" altLang="en-US" sz="1000" dirty="0"/>
            </a:p>
          </p:txBody>
        </p:sp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9432" y="840663"/>
              <a:ext cx="975476" cy="975476"/>
            </a:xfrm>
            <a:prstGeom prst="rect">
              <a:avLst/>
            </a:prstGeom>
          </p:spPr>
        </p:pic>
      </p:grpSp>
      <p:grpSp>
        <p:nvGrpSpPr>
          <p:cNvPr id="21" name="図形グループ 20"/>
          <p:cNvGrpSpPr/>
          <p:nvPr/>
        </p:nvGrpSpPr>
        <p:grpSpPr>
          <a:xfrm>
            <a:off x="8263185" y="2136632"/>
            <a:ext cx="1092057" cy="1296736"/>
            <a:chOff x="6530340" y="783431"/>
            <a:chExt cx="1092057" cy="1296736"/>
          </a:xfrm>
        </p:grpSpPr>
        <p:sp>
          <p:nvSpPr>
            <p:cNvPr id="7" name="正方形/長方形 6"/>
            <p:cNvSpPr/>
            <p:nvPr/>
          </p:nvSpPr>
          <p:spPr>
            <a:xfrm>
              <a:off x="6827242" y="1833946"/>
              <a:ext cx="498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000" dirty="0" smtClean="0"/>
                <a:t>Excel</a:t>
              </a:r>
              <a:endParaRPr lang="ja-JP" altLang="en-US" sz="1000" dirty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0340" y="783431"/>
              <a:ext cx="1092057" cy="1092057"/>
            </a:xfrm>
            <a:prstGeom prst="rect">
              <a:avLst/>
            </a:prstGeom>
          </p:spPr>
        </p:pic>
      </p:grp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/>
          <a:srcRect t="26050" b="25971"/>
          <a:stretch/>
        </p:blipFill>
        <p:spPr>
          <a:xfrm>
            <a:off x="617486" y="3630084"/>
            <a:ext cx="1516327" cy="727522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364" y="1844891"/>
            <a:ext cx="2907857" cy="58079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43" y="2663141"/>
            <a:ext cx="2222129" cy="6277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958" y="967651"/>
            <a:ext cx="1901291" cy="608413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11"/>
          <a:srcRect l="10317" t="36019" r="8752" b="37810"/>
          <a:stretch/>
        </p:blipFill>
        <p:spPr>
          <a:xfrm>
            <a:off x="4555419" y="4546090"/>
            <a:ext cx="2945612" cy="57150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84" y="4629210"/>
            <a:ext cx="2802464" cy="4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effectLst/>
              </a:rPr>
              <a:t>Pickles Framework </a:t>
            </a:r>
            <a:r>
              <a:rPr lang="ja-JP" altLang="en-US" dirty="0" smtClean="0">
                <a:effectLst/>
              </a:rPr>
              <a:t>とは何ですか？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526707" y="254485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Pickles Framework </a:t>
            </a:r>
            <a:r>
              <a:rPr lang="ja-JP" altLang="en-US" sz="2800" dirty="0" smtClean="0">
                <a:solidFill>
                  <a:srgbClr val="00A0E6"/>
                </a:solidFill>
                <a:latin typeface="+mn-ea"/>
              </a:rPr>
              <a:t>は、、、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6096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“CMS”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ウェブ設計ツール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からのイイトコドリ。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大型のウェブ制作プロセスを円滑にするフレームワークです。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66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Pickles Framework</a:t>
            </a:r>
            <a:r>
              <a:rPr lang="ja-JP" altLang="en-US" dirty="0" smtClean="0"/>
              <a:t> は、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ウェブ</a:t>
            </a:r>
            <a:r>
              <a:rPr lang="ja-JP" altLang="en-US" dirty="0"/>
              <a:t>制作のプロのための、</a:t>
            </a:r>
            <a:br>
              <a:rPr lang="ja-JP" altLang="en-US" dirty="0"/>
            </a:br>
            <a:r>
              <a:rPr lang="ja-JP" altLang="en-US" dirty="0"/>
              <a:t>ウェブ制作ツールです。</a:t>
            </a:r>
          </a:p>
        </p:txBody>
      </p:sp>
    </p:spTree>
    <p:extLst>
      <p:ext uri="{BB962C8B-B14F-4D97-AF65-F5344CB8AC3E}">
        <p14:creationId xmlns:p14="http://schemas.microsoft.com/office/powerpoint/2010/main" val="112618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ありがとうございました！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～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のダウンロードについて～</a:t>
            </a:r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ja-JP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は、オープンソースのフレームワークとして、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上で有志により開発されています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ja-JP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詳しい情報は、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の公式サイトをご覧ください。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pickles.pxt.jp</a:t>
            </a: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ご要望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やバグなどにお気づきの方は、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Issue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に投稿してお知らせください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。みなさん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のご協力をお願いします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！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https://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github.com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/tomk79/PxFW-1.x/</a:t>
            </a: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issues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一緒に開発に参加してくれる方も募集しています。</a:t>
            </a:r>
            <a:endParaRPr lang="en-US" altLang="ja-JP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kumimoji="1" lang="en-US" altLang="ja-JP" sz="1400" dirty="0" smtClean="0"/>
          </a:p>
          <a:p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724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ただし</a:t>
            </a:r>
            <a:r>
              <a:rPr lang="ja-JP" altLang="en-US" dirty="0" smtClean="0"/>
              <a:t>、マークアップエンジニア</a:t>
            </a:r>
            <a:r>
              <a:rPr lang="ja-JP" altLang="en-US" dirty="0"/>
              <a:t>のためだけの</a:t>
            </a:r>
            <a:br>
              <a:rPr lang="ja-JP" altLang="en-US" dirty="0"/>
            </a:br>
            <a:r>
              <a:rPr lang="ja-JP" altLang="en-US" dirty="0"/>
              <a:t>ツールではありません。</a:t>
            </a:r>
          </a:p>
        </p:txBody>
      </p:sp>
    </p:spTree>
    <p:extLst>
      <p:ext uri="{BB962C8B-B14F-4D97-AF65-F5344CB8AC3E}">
        <p14:creationId xmlns:p14="http://schemas.microsoft.com/office/powerpoint/2010/main" val="179565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kumimoji="1" lang="ja-JP" altLang="en-US" sz="2800" kern="1200" dirty="0" smtClean="0">
                <a:solidFill>
                  <a:srgbClr val="00A0E6"/>
                </a:solidFill>
                <a:effectLst/>
                <a:latin typeface="HG創英角ｺﾞｼｯｸUB"/>
                <a:ea typeface="HG創英角ｺﾞｼｯｸUB"/>
                <a:cs typeface="+mn-cs"/>
              </a:rPr>
              <a:t>プロのウェブ制作の現場に携わる、</a:t>
            </a:r>
            <a:r>
              <a:rPr kumimoji="1" lang="en-US" altLang="ja-JP" sz="4400" kern="1200" dirty="0" smtClean="0"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/>
            </a:r>
            <a:br>
              <a:rPr kumimoji="1" lang="en-US" altLang="ja-JP" sz="4400" kern="1200" dirty="0" smtClean="0"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  <a:cs typeface="+mj-cs"/>
              </a:rPr>
            </a:br>
            <a:r>
              <a:rPr kumimoji="1" lang="ja-JP" altLang="en-US" sz="2800" kern="1200" dirty="0" smtClean="0">
                <a:solidFill>
                  <a:srgbClr val="00A0E6"/>
                </a:solidFill>
                <a:effectLst/>
                <a:latin typeface="HG創英角ｺﾞｼｯｸUB"/>
                <a:ea typeface="HG創英角ｺﾞｼｯｸUB"/>
                <a:cs typeface="+mn-cs"/>
              </a:rPr>
              <a:t>チームのためのツールです。</a:t>
            </a:r>
            <a:endParaRPr lang="ja-JP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378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どういう仕事が得意なの？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9949" y="254485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“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静的で大きなウェブサイト</a:t>
            </a:r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”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が得意です。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79432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ページ、数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ページ、数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ページ規模のウェブサイト。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10〜20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人の体制で作るような、大きなウェブサイト。</a:t>
            </a: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スタティックな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で表現する、たとえば企業サイトやカタログサイト。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ニュースサイトなど、頻繁に新しいページが追加更新されるようなウェブサイト。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850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470190" y="1501327"/>
            <a:ext cx="1947545" cy="121851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8000" tIns="45000" rIns="288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ja-JP" dirty="0">
                <a:latin typeface="+mn-ea"/>
                <a:ea typeface="+mn-ea"/>
              </a:rPr>
              <a:t>ようやく、、</a:t>
            </a:r>
          </a:p>
          <a:p>
            <a:r>
              <a:rPr lang="ja-JP" dirty="0" smtClean="0">
                <a:latin typeface="+mn-ea"/>
                <a:ea typeface="+mn-ea"/>
              </a:rPr>
              <a:t>コーディング</a:t>
            </a:r>
            <a:endParaRPr lang="en-US" altLang="ja-JP" dirty="0" smtClean="0">
              <a:latin typeface="+mn-ea"/>
              <a:ea typeface="+mn-ea"/>
            </a:endParaRPr>
          </a:p>
          <a:p>
            <a:r>
              <a:rPr lang="ja-JP" dirty="0" smtClean="0">
                <a:latin typeface="+mn-ea"/>
                <a:ea typeface="+mn-ea"/>
              </a:rPr>
              <a:t>開始</a:t>
            </a:r>
            <a:endParaRPr lang="ja-JP" dirty="0">
              <a:latin typeface="+mn-ea"/>
              <a:ea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04784" y="1270051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latin typeface="+mn-ea"/>
              </a:rPr>
              <a:t>手順</a:t>
            </a:r>
            <a:r>
              <a:rPr lang="en-US" altLang="ja-JP" sz="1000" dirty="0">
                <a:latin typeface="+mn-ea"/>
              </a:rPr>
              <a:t>4</a:t>
            </a:r>
            <a:r>
              <a:rPr kumimoji="1" lang="en-US" altLang="ja-JP" sz="1000" dirty="0" smtClean="0">
                <a:latin typeface="+mn-ea"/>
              </a:rPr>
              <a:t>: </a:t>
            </a:r>
            <a:r>
              <a:rPr kumimoji="1" lang="ja-JP" altLang="en-US" sz="1000" dirty="0" smtClean="0">
                <a:latin typeface="+mn-ea"/>
              </a:rPr>
              <a:t>制作開始</a:t>
            </a:r>
            <a:endParaRPr kumimoji="1" lang="ja-JP" altLang="en-US" sz="1000" dirty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従来のコーディングの手順は、</a:t>
            </a:r>
            <a:r>
              <a:rPr lang="en-US" altLang="ja-JP" dirty="0" smtClean="0">
                <a:effectLst/>
              </a:rPr>
              <a:t> “</a:t>
            </a:r>
            <a:r>
              <a:rPr lang="ja-JP" altLang="en-US" dirty="0" smtClean="0">
                <a:effectLst/>
              </a:rPr>
              <a:t>機械的な作業</a:t>
            </a:r>
            <a:r>
              <a:rPr lang="en-US" altLang="ja-JP" dirty="0" smtClean="0">
                <a:effectLst/>
              </a:rPr>
              <a:t>” </a:t>
            </a:r>
            <a:r>
              <a:rPr lang="ja-JP" altLang="en-US" dirty="0" smtClean="0">
                <a:effectLst/>
              </a:rPr>
              <a:t>が なかなか多いです。</a:t>
            </a:r>
          </a:p>
        </p:txBody>
      </p:sp>
      <p:sp>
        <p:nvSpPr>
          <p:cNvPr id="5" name="AutoShape 1"/>
          <p:cNvSpPr>
            <a:spLocks noChangeArrowheads="1"/>
          </p:cNvSpPr>
          <p:nvPr/>
        </p:nvSpPr>
        <p:spPr bwMode="auto">
          <a:xfrm>
            <a:off x="4794878" y="792163"/>
            <a:ext cx="2439987" cy="2519362"/>
          </a:xfrm>
          <a:prstGeom prst="roundRect">
            <a:avLst>
              <a:gd name="adj" fmla="val 65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タイトルタグ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latin typeface="+mn-ea"/>
              </a:rPr>
              <a:t>H1</a:t>
            </a:r>
            <a:r>
              <a:rPr lang="ja-JP" dirty="0">
                <a:solidFill>
                  <a:srgbClr val="000000"/>
                </a:solidFill>
                <a:latin typeface="+mn-ea"/>
              </a:rPr>
              <a:t>見出し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パンくず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ローカルナビ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グローバルナビ調整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メタタグ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(SEO)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・・・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etc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83253" y="1228091"/>
            <a:ext cx="1863725" cy="1647506"/>
          </a:xfrm>
          <a:prstGeom prst="roundRect">
            <a:avLst>
              <a:gd name="adj" fmla="val 83"/>
            </a:avLst>
          </a:prstGeom>
          <a:solidFill>
            <a:schemeClr val="bg1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252000" tIns="45000" rIns="252000" bIns="450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dirty="0">
                <a:solidFill>
                  <a:srgbClr val="000000"/>
                </a:solidFill>
                <a:latin typeface="+mn-ea"/>
              </a:rPr>
              <a:t>最初の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HTML</a:t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r>
              <a:rPr lang="en-US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ja-JP" sz="1400" dirty="0">
                <a:solidFill>
                  <a:srgbClr val="000000"/>
                </a:solidFill>
                <a:latin typeface="+mn-ea"/>
              </a:rPr>
              <a:t>テンプレート</a:t>
            </a:r>
            <a:r>
              <a:rPr lang="en-US" sz="14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729540" y="1228091"/>
            <a:ext cx="1863725" cy="1647506"/>
          </a:xfrm>
          <a:prstGeom prst="roundRect">
            <a:avLst>
              <a:gd name="adj" fmla="val 83"/>
            </a:avLst>
          </a:prstGeom>
          <a:solidFill>
            <a:schemeClr val="bg1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252000" tIns="45000" rIns="252000" bIns="450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ja-JP" altLang="en-US" dirty="0" smtClean="0">
                <a:solidFill>
                  <a:srgbClr val="000000"/>
                </a:solidFill>
                <a:latin typeface="+mn-ea"/>
              </a:rPr>
              <a:t>複製</a:t>
            </a:r>
            <a:r>
              <a:rPr lang="en-US" altLang="ja-JP" dirty="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ja-JP" dirty="0" smtClean="0">
                <a:solidFill>
                  <a:srgbClr val="000000"/>
                </a:solidFill>
                <a:latin typeface="+mn-ea"/>
              </a:rPr>
            </a:br>
            <a:r>
              <a:rPr lang="en-US" altLang="ja-JP" sz="14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ja-JP" altLang="en-US" sz="1400" dirty="0" smtClean="0">
                <a:solidFill>
                  <a:srgbClr val="000000"/>
                </a:solidFill>
                <a:latin typeface="+mn-ea"/>
              </a:rPr>
              <a:t>新しいページ用にテンプレートを複製する</a:t>
            </a:r>
            <a:r>
              <a:rPr lang="en-US" altLang="ja-JP" sz="1400" dirty="0" smtClean="0">
                <a:solidFill>
                  <a:srgbClr val="000000"/>
                </a:solidFill>
                <a:latin typeface="+mn-ea"/>
              </a:rPr>
              <a:t>)</a:t>
            </a:r>
            <a:endParaRPr lang="ja-JP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131678" y="1619250"/>
            <a:ext cx="485775" cy="9001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6">
              <a:lumMod val="40000"/>
              <a:lumOff val="60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391818" y="1619250"/>
            <a:ext cx="485775" cy="9001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6">
              <a:lumMod val="40000"/>
              <a:lumOff val="60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4455001" y="1619250"/>
            <a:ext cx="485775" cy="9001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6">
              <a:lumMod val="40000"/>
              <a:lumOff val="60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307898" y="3581400"/>
            <a:ext cx="395821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ja-JP" b="1" dirty="0">
                <a:latin typeface="+mn-ea"/>
                <a:ea typeface="+mn-ea"/>
              </a:rPr>
              <a:t>機械的な作業、意外と負担が大きい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847647" y="4010025"/>
            <a:ext cx="5993267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ＭＳ Ｐゴシック" charset="0"/>
                <a:ea typeface="ＭＳ Ｐゴシック" charset="0"/>
                <a:cs typeface="ＭＳ Ｐゴシック" charset="0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ja-JP" sz="1600" dirty="0" smtClean="0">
                <a:latin typeface="+mn-ea"/>
                <a:ea typeface="+mn-ea"/>
              </a:rPr>
              <a:t>実は</a:t>
            </a:r>
            <a:r>
              <a:rPr lang="ja-JP" sz="1600" dirty="0">
                <a:latin typeface="+mn-ea"/>
                <a:ea typeface="+mn-ea"/>
              </a:rPr>
              <a:t>同じ情報を沢山コピペしている。</a:t>
            </a:r>
            <a:r>
              <a:rPr lang="en-US" sz="1600" dirty="0">
                <a:latin typeface="+mn-ea"/>
                <a:ea typeface="+mn-ea"/>
              </a:rPr>
              <a:t>(</a:t>
            </a:r>
            <a:r>
              <a:rPr lang="ja-JP" sz="1600" dirty="0">
                <a:latin typeface="+mn-ea"/>
                <a:ea typeface="+mn-ea"/>
              </a:rPr>
              <a:t>タイトルとか</a:t>
            </a:r>
            <a:r>
              <a:rPr lang="en-US" sz="1600" dirty="0">
                <a:latin typeface="+mn-ea"/>
                <a:ea typeface="+mn-ea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ja-JP" sz="1600" dirty="0" smtClean="0">
                <a:latin typeface="+mn-ea"/>
                <a:ea typeface="+mn-ea"/>
              </a:rPr>
              <a:t>ミス</a:t>
            </a:r>
            <a:r>
              <a:rPr lang="ja-JP" sz="1600" dirty="0">
                <a:latin typeface="+mn-ea"/>
                <a:ea typeface="+mn-ea"/>
              </a:rPr>
              <a:t>が起こりやすく、気づきにくい。</a:t>
            </a:r>
          </a:p>
          <a:p>
            <a:pPr marL="285750" indent="-285750">
              <a:buFont typeface="Arial"/>
              <a:buChar char="•"/>
            </a:pPr>
            <a:r>
              <a:rPr lang="ja-JP" sz="1600" dirty="0" smtClean="0">
                <a:latin typeface="+mn-ea"/>
                <a:ea typeface="+mn-ea"/>
              </a:rPr>
              <a:t>確認</a:t>
            </a:r>
            <a:r>
              <a:rPr lang="ja-JP" sz="1600" dirty="0">
                <a:latin typeface="+mn-ea"/>
                <a:ea typeface="+mn-ea"/>
              </a:rPr>
              <a:t>するのも大変。</a:t>
            </a:r>
          </a:p>
        </p:txBody>
      </p:sp>
      <p:cxnSp>
        <p:nvCxnSpPr>
          <p:cNvPr id="16" name="AutoShape 13"/>
          <p:cNvCxnSpPr>
            <a:cxnSpLocks noChangeShapeType="1"/>
            <a:stCxn id="5" idx="2"/>
            <a:endCxn id="14" idx="3"/>
          </p:cNvCxnSpPr>
          <p:nvPr/>
        </p:nvCxnSpPr>
        <p:spPr bwMode="auto">
          <a:xfrm rot="5400000">
            <a:off x="5414273" y="3163364"/>
            <a:ext cx="452438" cy="748760"/>
          </a:xfrm>
          <a:prstGeom prst="bentConnector2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3" name="角丸四角形 22"/>
          <p:cNvSpPr/>
          <p:nvPr/>
        </p:nvSpPr>
        <p:spPr>
          <a:xfrm>
            <a:off x="567641" y="5343819"/>
            <a:ext cx="8770719" cy="754844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2"/>
                </a:solidFill>
              </a:rPr>
              <a:t>機械的な作業は、</a:t>
            </a:r>
            <a:r>
              <a:rPr lang="ja-JP" altLang="en-US" dirty="0" smtClean="0">
                <a:solidFill>
                  <a:schemeClr val="tx2"/>
                </a:solidFill>
              </a:rPr>
              <a:t>機械がやった方が、早くて正確！</a:t>
            </a:r>
            <a:endParaRPr lang="ja-JP" altLang="en-US" dirty="0">
              <a:solidFill>
                <a:schemeClr val="tx2"/>
              </a:solidFill>
            </a:endParaRPr>
          </a:p>
        </p:txBody>
      </p:sp>
      <p:sp>
        <p:nvSpPr>
          <p:cNvPr id="21" name="下矢印 20"/>
          <p:cNvSpPr/>
          <p:nvPr/>
        </p:nvSpPr>
        <p:spPr>
          <a:xfrm>
            <a:off x="3904438" y="4963275"/>
            <a:ext cx="2097125" cy="489337"/>
          </a:xfrm>
          <a:prstGeom prst="downArrow">
            <a:avLst>
              <a:gd name="adj1" fmla="val 50000"/>
              <a:gd name="adj2" fmla="val 6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吹き出し 24"/>
          <p:cNvSpPr/>
          <p:nvPr/>
        </p:nvSpPr>
        <p:spPr>
          <a:xfrm>
            <a:off x="7261009" y="3067304"/>
            <a:ext cx="1365925" cy="742862"/>
          </a:xfrm>
          <a:prstGeom prst="wedgeRoundRectCallout">
            <a:avLst>
              <a:gd name="adj1" fmla="val -77688"/>
              <a:gd name="adj2" fmla="val -58289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ココ！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109" y="994483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latin typeface="+mn-ea"/>
              </a:rPr>
              <a:t>手順</a:t>
            </a:r>
            <a:r>
              <a:rPr kumimoji="1" lang="en-US" altLang="ja-JP" sz="1000" dirty="0" smtClean="0">
                <a:latin typeface="+mn-ea"/>
              </a:rPr>
              <a:t>1: </a:t>
            </a:r>
            <a:r>
              <a:rPr kumimoji="1" lang="ja-JP" altLang="en-US" sz="1000" dirty="0" smtClean="0">
                <a:latin typeface="+mn-ea"/>
              </a:rPr>
              <a:t>テンプレートを用意</a:t>
            </a:r>
            <a:endParaRPr kumimoji="1" lang="ja-JP" altLang="en-US" sz="1000" dirty="0"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36008" y="994483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latin typeface="+mn-ea"/>
              </a:rPr>
              <a:t>手順</a:t>
            </a:r>
            <a:r>
              <a:rPr lang="en-US" altLang="ja-JP" sz="1000" dirty="0">
                <a:latin typeface="+mn-ea"/>
              </a:rPr>
              <a:t>2</a:t>
            </a:r>
            <a:r>
              <a:rPr kumimoji="1" lang="en-US" altLang="ja-JP" sz="1000" dirty="0" smtClean="0">
                <a:latin typeface="+mn-ea"/>
              </a:rPr>
              <a:t>: </a:t>
            </a:r>
            <a:r>
              <a:rPr kumimoji="1" lang="ja-JP" altLang="en-US" sz="1000" dirty="0" smtClean="0">
                <a:latin typeface="+mn-ea"/>
              </a:rPr>
              <a:t>テンプレートを複製</a:t>
            </a:r>
            <a:endParaRPr kumimoji="1" lang="ja-JP" altLang="en-US" sz="1000" dirty="0"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708868" y="551149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latin typeface="+mn-ea"/>
              </a:rPr>
              <a:t>手順</a:t>
            </a:r>
            <a:r>
              <a:rPr lang="en-US" altLang="ja-JP" sz="1000" dirty="0" smtClean="0">
                <a:latin typeface="+mn-ea"/>
              </a:rPr>
              <a:t>3</a:t>
            </a:r>
            <a:r>
              <a:rPr kumimoji="1" lang="en-US" altLang="ja-JP" sz="1000" dirty="0" smtClean="0">
                <a:latin typeface="+mn-ea"/>
              </a:rPr>
              <a:t>: </a:t>
            </a:r>
            <a:r>
              <a:rPr lang="ja-JP" altLang="en-US" sz="1000" dirty="0" smtClean="0">
                <a:latin typeface="+mn-ea"/>
              </a:rPr>
              <a:t>いろいろコピペ</a:t>
            </a:r>
            <a:endParaRPr kumimoji="1" lang="ja-JP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20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effectLst/>
              </a:rPr>
              <a:t>Pickles Framework </a:t>
            </a:r>
            <a:r>
              <a:rPr lang="ja-JP" altLang="en-US" dirty="0" smtClean="0">
                <a:effectLst/>
              </a:rPr>
              <a:t>はどんなことができるの？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988099" y="254485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Pickles Framework 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にできること。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748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ページ名やパンくずの階層などの情報を、</a:t>
            </a:r>
            <a:r>
              <a:rPr kumimoji="1" lang="en-US" altLang="ja-JP" sz="1600" u="sng" dirty="0" smtClean="0">
                <a:solidFill>
                  <a:srgbClr val="00A0E6"/>
                </a:solidFill>
                <a:latin typeface="+mn-ea"/>
              </a:rPr>
              <a:t>CSV</a:t>
            </a:r>
            <a:r>
              <a:rPr kumimoji="1" lang="ja-JP" altLang="en-US" sz="1600" u="sng" dirty="0" smtClean="0">
                <a:solidFill>
                  <a:srgbClr val="00A0E6"/>
                </a:solidFill>
                <a:latin typeface="+mn-ea"/>
              </a:rPr>
              <a:t>ファイルで一括管理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できます。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ヘッダーやフッター、ナビゲーション、パンくず、メタタグなど、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スタンダードなウェブデザイン上のルール化できる要素や、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コピー＆ペーストする作業のほとんどを、</a:t>
            </a:r>
            <a:r>
              <a:rPr lang="ja-JP" altLang="en-US" sz="1600" u="sng" dirty="0" smtClean="0">
                <a:solidFill>
                  <a:schemeClr val="tx2"/>
                </a:solidFill>
                <a:latin typeface="+mn-ea"/>
              </a:rPr>
              <a:t>自動的にコーディングします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デザインの</a:t>
            </a:r>
            <a:r>
              <a:rPr lang="ja-JP" altLang="en-US" sz="1600" u="sng" dirty="0" smtClean="0">
                <a:solidFill>
                  <a:srgbClr val="00A0E6"/>
                </a:solidFill>
                <a:latin typeface="+mn-ea"/>
              </a:rPr>
              <a:t>テーマを複数定義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して、簡単に切り替えたり、再利用できます。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たくさんの</a:t>
            </a:r>
            <a:r>
              <a:rPr kumimoji="1" lang="ja-JP" altLang="en-US" sz="1600" u="sng" dirty="0" smtClean="0">
                <a:solidFill>
                  <a:srgbClr val="00A0E6"/>
                </a:solidFill>
                <a:latin typeface="+mn-ea"/>
              </a:rPr>
              <a:t>スタティックな</a:t>
            </a:r>
            <a:r>
              <a:rPr kumimoji="1" lang="en-US" altLang="ja-JP" sz="1600" u="sng" dirty="0" smtClean="0">
                <a:solidFill>
                  <a:srgbClr val="00A0E6"/>
                </a:solidFill>
                <a:latin typeface="+mn-ea"/>
              </a:rPr>
              <a:t>HTML</a:t>
            </a:r>
            <a:r>
              <a:rPr kumimoji="1" lang="ja-JP" altLang="en-US" sz="1600" u="sng" dirty="0" smtClean="0">
                <a:solidFill>
                  <a:srgbClr val="00A0E6"/>
                </a:solidFill>
                <a:latin typeface="+mn-ea"/>
              </a:rPr>
              <a:t>ファイルを生成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します。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54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1">
      <a:dk1>
        <a:sysClr val="windowText" lastClr="000000"/>
      </a:dk1>
      <a:lt1>
        <a:sysClr val="window" lastClr="FFFFFF"/>
      </a:lt1>
      <a:dk2>
        <a:srgbClr val="00A0E6"/>
      </a:dk2>
      <a:lt2>
        <a:srgbClr val="00A0E6"/>
      </a:lt2>
      <a:accent1>
        <a:srgbClr val="00A0E6"/>
      </a:accent1>
      <a:accent2>
        <a:srgbClr val="C0504D"/>
      </a:accent2>
      <a:accent3>
        <a:srgbClr val="C9CACA"/>
      </a:accent3>
      <a:accent4>
        <a:srgbClr val="23181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Arial"/>
        <a:ea typeface="HG創英角ｺﾞｼｯｸUB"/>
        <a:cs typeface=""/>
      </a:majorFont>
      <a:minorFont>
        <a:latin typeface="Arial"/>
        <a:ea typeface="HG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F2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2705</TotalTime>
  <Words>1526</Words>
  <Application>Microsoft Macintosh PowerPoint</Application>
  <PresentationFormat>A4 210x297 mm</PresentationFormat>
  <Paragraphs>215</Paragraphs>
  <Slides>40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1" baseType="lpstr">
      <vt:lpstr>Office テーマ</vt:lpstr>
      <vt:lpstr>Introduction of “Pickles Framework”</vt:lpstr>
      <vt:lpstr>Pickles Framework とは何ですか？</vt:lpstr>
      <vt:lpstr>PowerPoint プレゼンテーション</vt:lpstr>
      <vt:lpstr>Pickles Framework は、 ウェブ制作のプロのための、 ウェブ制作ツールです。</vt:lpstr>
      <vt:lpstr>ただし、マークアップエンジニアのためだけの ツールではありません。</vt:lpstr>
      <vt:lpstr>プロのウェブ制作の現場に携わる、 チームのためのツールです。</vt:lpstr>
      <vt:lpstr>どういう仕事が得意なの？</vt:lpstr>
      <vt:lpstr>従来のコーディングの手順は、 “機械的な作業” が なかなか多いです。</vt:lpstr>
      <vt:lpstr>Pickles Framework はどんなことができるの？</vt:lpstr>
      <vt:lpstr>ようするに、 たくさんのHTMLを制作するときに必要な、 めんどうくさい作業を代わりにやってくれます。</vt:lpstr>
      <vt:lpstr>実際に、触ってみましょう。</vt:lpstr>
      <vt:lpstr>Pickles Framework は、ローカルに立てたサーバーで簡単に動かせます。</vt:lpstr>
      <vt:lpstr>まずは、ソースコードをダウンロードします</vt:lpstr>
      <vt:lpstr>ダウンロードしたZIPファイルを解凍します</vt:lpstr>
      <vt:lpstr>ファイルをウェブサーバーにアップロードします。</vt:lpstr>
      <vt:lpstr>これだけで、セットアップは完了です</vt:lpstr>
      <vt:lpstr>PowerPoint プレゼンテーション</vt:lpstr>
      <vt:lpstr>ウェブページを作ってみます</vt:lpstr>
      <vt:lpstr>ウェブサイトを3つの概念に分解して捉えます</vt:lpstr>
      <vt:lpstr>まずはじめに、サイトマップ(ページリスト)を作ります</vt:lpstr>
      <vt:lpstr>サイトマップ(ページリスト)をインポートします</vt:lpstr>
      <vt:lpstr>サイトマップの構造が、画面に反映されます</vt:lpstr>
      <vt:lpstr>テーマを編集します</vt:lpstr>
      <vt:lpstr>コンテンツを制作します</vt:lpstr>
      <vt:lpstr>コンテンツを制作します</vt:lpstr>
      <vt:lpstr>コンテンツを制作します</vt:lpstr>
      <vt:lpstr>ウェブページをパブリッシュします</vt:lpstr>
      <vt:lpstr>パブリッシュ画面を開きます</vt:lpstr>
      <vt:lpstr>スタティックなHTMLファイルが生成されます</vt:lpstr>
      <vt:lpstr>PowerPoint プレゼンテーション</vt:lpstr>
      <vt:lpstr>PowerPoint プレゼンテーション</vt:lpstr>
      <vt:lpstr>ウェブ制作の現場では、分業で仕事をすることが多くなりました。</vt:lpstr>
      <vt:lpstr>大人数で作業する際のコミュニケーションを減らします</vt:lpstr>
      <vt:lpstr>ディレクターが設計したら、すぐにウェブページができてしまう！(ように、将来はなりたいと思います)</vt:lpstr>
      <vt:lpstr>“フレームワーク”と言うより、 “CMS”と呼んだ方が、 イメージが近いのかも知れません。</vt:lpstr>
      <vt:lpstr>CMSといえば、例えばこういうの。</vt:lpstr>
      <vt:lpstr>CMSの多くは「帯に短し襷に長し」、なかなか手軽に使えません。</vt:lpstr>
      <vt:lpstr>ウェブサイトの設計ツール(ワイヤーフレーム作成ツール)といえば、例えばこういうの。</vt:lpstr>
      <vt:lpstr>Pickles Framework とは何ですか？</vt:lpstr>
      <vt:lpstr>ありがとうございました！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Pickles Framework</dc:title>
  <dc:subject/>
  <dc:creator>Tomoya Koyanagi</dc:creator>
  <cp:keywords/>
  <dc:description/>
  <cp:lastModifiedBy>Koyanagi Tomoya</cp:lastModifiedBy>
  <cp:revision>407</cp:revision>
  <cp:lastPrinted>2014-01-26T00:40:21Z</cp:lastPrinted>
  <dcterms:created xsi:type="dcterms:W3CDTF">2012-09-13T09:42:02Z</dcterms:created>
  <dcterms:modified xsi:type="dcterms:W3CDTF">2014-01-26T00:40:59Z</dcterms:modified>
  <cp:category/>
</cp:coreProperties>
</file>